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61" r:id="rId6"/>
    <p:sldId id="262" r:id="rId7"/>
    <p:sldId id="264" r:id="rId8"/>
    <p:sldId id="263" r:id="rId9"/>
    <p:sldId id="268" r:id="rId10"/>
    <p:sldId id="267" r:id="rId11"/>
    <p:sldId id="265" r:id="rId12"/>
    <p:sldId id="269" r:id="rId13"/>
    <p:sldId id="271" r:id="rId14"/>
    <p:sldId id="272" r:id="rId15"/>
    <p:sldId id="273" r:id="rId16"/>
    <p:sldId id="274" r:id="rId17"/>
    <p:sldId id="260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7"/>
    <p:restoredTop sz="94559"/>
  </p:normalViewPr>
  <p:slideViewPr>
    <p:cSldViewPr snapToGrid="0" snapToObjects="1">
      <p:cViewPr varScale="1">
        <p:scale>
          <a:sx n="81" d="100"/>
          <a:sy n="81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397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54F97-5CD4-484A-A703-06FB359183C9}" type="datetimeFigureOut">
              <a:rPr lang="nl-BE" smtClean="0"/>
              <a:t>18/10/2019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Klikken om de tekststijl van het model te bewerken
Tweede niveau
Derde niveau
Vierde niveau
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6DACE-09F9-D94F-B822-6D82E48825A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733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87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buiten, outdoor-object&#10;&#10;Automatisch gegenereerde beschrijving">
            <a:extLst>
              <a:ext uri="{FF2B5EF4-FFF2-40B4-BE49-F238E27FC236}">
                <a16:creationId xmlns:a16="http://schemas.microsoft.com/office/drawing/2014/main" id="{EFA68683-6D80-4547-AC94-2B7035E7A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t="861" r="-30" b="18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550A6E-CAD0-3C41-990C-FFB8C72035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830965"/>
            <a:ext cx="9144000" cy="160095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6F6E65D-CACD-924B-81D2-888CE4BB1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729991"/>
            <a:ext cx="9144000" cy="111023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nl-BE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5E772AC-1532-064A-9AEF-68BF9C598E84}"/>
              </a:ext>
            </a:extLst>
          </p:cNvPr>
          <p:cNvSpPr/>
          <p:nvPr userDrawn="1"/>
        </p:nvSpPr>
        <p:spPr>
          <a:xfrm>
            <a:off x="838200" y="-7937"/>
            <a:ext cx="1762812" cy="23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7749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ussen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2EE3BB0-9C5A-1B46-A7B3-45DF8882A9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041" y="693516"/>
            <a:ext cx="10490759" cy="4971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9E9DB3-FEC5-C445-A1B6-1D705F1A7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176" y="2210902"/>
            <a:ext cx="8589555" cy="1936751"/>
          </a:xfrm>
        </p:spPr>
        <p:txBody>
          <a:bodyPr anchor="b">
            <a:normAutofit/>
          </a:bodyPr>
          <a:lstStyle>
            <a:lvl1pPr algn="r">
              <a:defRPr sz="4000">
                <a:latin typeface="Georgia" panose="02040502050405020303" pitchFamily="18" charset="0"/>
              </a:defRPr>
            </a:lvl1pPr>
          </a:lstStyle>
          <a:p>
            <a:r>
              <a:rPr lang="nl-NL" dirty="0"/>
              <a:t>Voeg quote toe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6163179-D689-134E-956D-5E963F4007EE}"/>
              </a:ext>
            </a:extLst>
          </p:cNvPr>
          <p:cNvSpPr/>
          <p:nvPr userDrawn="1"/>
        </p:nvSpPr>
        <p:spPr>
          <a:xfrm>
            <a:off x="1335912" y="-3974"/>
            <a:ext cx="1129496" cy="134429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6B31380B-547B-C343-A096-1003A293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18/10/2019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5DDB73F-076C-234A-A9E2-6D0D8C50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229549F-2B60-2142-A819-D190B608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A7B300-54FE-054C-9E41-12846F36A7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8464A5C-DE2A-2A45-9F66-829D683996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5889" y="4343400"/>
            <a:ext cx="8589023" cy="952500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naam en functie toe</a:t>
            </a:r>
          </a:p>
        </p:txBody>
      </p:sp>
    </p:spTree>
    <p:extLst>
      <p:ext uri="{BB962C8B-B14F-4D97-AF65-F5344CB8AC3E}">
        <p14:creationId xmlns:p14="http://schemas.microsoft.com/office/powerpoint/2010/main" val="111676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DF237-9A52-C245-8CEB-F717DB2F1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498" y="822505"/>
            <a:ext cx="5704049" cy="12030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49B4CE-2B9D-5843-9F41-B0F6D31856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45752" y="0"/>
            <a:ext cx="4946248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 dirty="0"/>
              <a:t>Voeg een afbeelding toe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D9DB3A6F-CF38-4041-8A3D-A60FAB4B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18/10/2019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6B0437F1-34D3-2041-99A4-9D287FF0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1BE249A5-4D57-DA40-A1BF-6F2471BA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06693EF-B8C0-4F4C-8F07-36CCBFBD2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7440E77A-08E3-F645-9A26-F617CF585EF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2498" y="2222339"/>
            <a:ext cx="5704049" cy="3638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7C56B30-2379-6248-B638-660DF33237F9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ijdelijke aanduiding voor inhoud 22">
            <a:extLst>
              <a:ext uri="{FF2B5EF4-FFF2-40B4-BE49-F238E27FC236}">
                <a16:creationId xmlns:a16="http://schemas.microsoft.com/office/drawing/2014/main" id="{7BBCA8BC-44EE-744E-AC66-FCEF3AAAA6E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16200000">
            <a:off x="-2337574" y="3188493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970606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4E1D0-D165-F643-A22D-A84067BE3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0" y="457200"/>
            <a:ext cx="439006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1A9E598-0D83-8646-AD52-86D8E9204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99536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DB43BD-849A-5446-BC42-5B9FBA975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0" y="2176040"/>
            <a:ext cx="4390061" cy="3692947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085850" indent="-171450">
              <a:buFont typeface="Arial" panose="020B0604020202020204" pitchFamily="34" charset="0"/>
              <a:buChar char="•"/>
              <a:defRPr sz="1200"/>
            </a:lvl3pPr>
            <a:lvl4pPr marL="1543050" indent="-171450">
              <a:buFont typeface="Arial" panose="020B0604020202020204" pitchFamily="34" charset="0"/>
              <a:buChar char="•"/>
              <a:defRPr sz="1000"/>
            </a:lvl4pPr>
            <a:lvl5pPr marL="2000250" indent="-171450">
              <a:buFont typeface="Arial" panose="020B0604020202020204" pitchFamily="34" charset="0"/>
              <a:buChar char="•"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BF2BBE07-F399-6C44-A18B-B50D0D49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18/10/2019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5576AAFC-257C-E64D-B9A4-3C0FFBC8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324E7AD6-8023-E54E-9B9D-0FC7625C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BFDCDA3-9593-774D-AC06-07454C212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4C841A7C-F47D-984F-9617-75D34AF3A637}"/>
              </a:ext>
            </a:extLst>
          </p:cNvPr>
          <p:cNvSpPr/>
          <p:nvPr userDrawn="1"/>
        </p:nvSpPr>
        <p:spPr>
          <a:xfrm>
            <a:off x="7315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ijdelijke aanduiding voor inhoud 22">
            <a:extLst>
              <a:ext uri="{FF2B5EF4-FFF2-40B4-BE49-F238E27FC236}">
                <a16:creationId xmlns:a16="http://schemas.microsoft.com/office/drawing/2014/main" id="{5F6A6F45-7900-AA40-ADEF-90E0DBBBF4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16200000">
            <a:off x="-2333455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64693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85515C0B-96AD-114D-9A09-FD86F74CE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790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17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Afbeelding met outdoor-object, zwart, natuur, foto&#10;&#10;Automatisch gegenereerde beschrijving">
            <a:extLst>
              <a:ext uri="{FF2B5EF4-FFF2-40B4-BE49-F238E27FC236}">
                <a16:creationId xmlns:a16="http://schemas.microsoft.com/office/drawing/2014/main" id="{CF66E106-0223-D740-856C-566C37EBF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" y="0"/>
            <a:ext cx="1218839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84E1D0-D165-F643-A22D-A84067BE3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934494"/>
            <a:ext cx="3932237" cy="1600200"/>
          </a:xfrm>
        </p:spPr>
        <p:txBody>
          <a:bodyPr anchor="b"/>
          <a:lstStyle>
            <a:lvl1pPr>
              <a:defRPr sz="32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</a:lstStyle>
          <a:p>
            <a:r>
              <a:rPr lang="nl-NL" dirty="0"/>
              <a:t>Contact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DB43BD-849A-5446-BC42-5B9FBA9755C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268787"/>
            <a:ext cx="3932237" cy="16002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None/>
              <a:defRPr sz="1000">
                <a:solidFill>
                  <a:schemeClr val="bg1"/>
                </a:solidFill>
              </a:defRPr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BE" dirty="0"/>
              <a:t>+32 3 456 78 90</a:t>
            </a:r>
          </a:p>
          <a:p>
            <a:r>
              <a:rPr lang="nl-BE" dirty="0"/>
              <a:t>hello@arinti.ai</a:t>
            </a:r>
          </a:p>
          <a:p>
            <a:r>
              <a:rPr lang="nl-BE" dirty="0"/>
              <a:t>Veldkant 33A, 2550 België</a:t>
            </a:r>
          </a:p>
          <a:p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EBDBE59-DBEB-E34D-8FCA-36E75D90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1B67C2-F2DE-454C-892C-08E40DE4861D}" type="datetimeFigureOut">
              <a:rPr lang="nl-BE" smtClean="0"/>
              <a:pPr/>
              <a:t>18/10/2019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F5AC6A-C403-6B45-8121-8736C8374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28B014-1FE5-4149-9216-078B1E62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9FB79A-2BF7-E14C-A0A8-A4E9315FF6A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32411500-58C3-4E47-BBF9-85A2FEF8A683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39788" y="3572627"/>
            <a:ext cx="3932237" cy="56389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None/>
              <a:defRPr sz="1000">
                <a:solidFill>
                  <a:schemeClr val="bg1"/>
                </a:solidFill>
              </a:defRPr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BE" dirty="0"/>
              <a:t>Naam presentator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9E2A1FA-8307-3848-B630-38826D8CF798}"/>
              </a:ext>
            </a:extLst>
          </p:cNvPr>
          <p:cNvSpPr/>
          <p:nvPr userDrawn="1"/>
        </p:nvSpPr>
        <p:spPr>
          <a:xfrm>
            <a:off x="838200" y="-7937"/>
            <a:ext cx="1762812" cy="23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961CB6E-D6DF-AD44-BB8F-5AC1DC07BB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5452" y="700552"/>
            <a:ext cx="1278221" cy="4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6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E003C13-7C12-1842-8B39-9514E5CD038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F51F342A-E99B-2941-B37A-EA085C623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B96B32A-313D-D74F-B588-7B4F635F4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547"/>
            <a:ext cx="10515600" cy="44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960259DF-D8D8-184D-97B3-4FDCA6F6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18/10/2019</a:t>
            </a:fld>
            <a:endParaRPr lang="nl-BE"/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34BEC590-33E8-0E40-AEC4-9C650ADC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73F445E7-493C-7043-A6F3-71B8E39C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B1528F5-B2F2-684E-AEFC-439C98F28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E003C13-7C12-1842-8B39-9514E5CD038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F51F342A-E99B-2941-B37A-EA085C623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960259DF-D8D8-184D-97B3-4FDCA6F6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18/10/2019</a:t>
            </a:fld>
            <a:endParaRPr lang="nl-BE"/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34BEC590-33E8-0E40-AEC4-9C650ADC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73F445E7-493C-7043-A6F3-71B8E39C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B1528F5-B2F2-684E-AEFC-439C98F28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5" name="Tijdelijke aanduiding voor inhoud 22">
            <a:extLst>
              <a:ext uri="{FF2B5EF4-FFF2-40B4-BE49-F238E27FC236}">
                <a16:creationId xmlns:a16="http://schemas.microsoft.com/office/drawing/2014/main" id="{5427A074-A3CA-B64D-BD48-5028F36E1E6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427273"/>
            <a:ext cx="5159375" cy="481012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subtitel toe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D784FE-7E60-5D4C-AC0B-067C46E1F2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060575"/>
            <a:ext cx="10515600" cy="4085582"/>
          </a:xfrm>
        </p:spPr>
        <p:txBody>
          <a:bodyPr/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414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DF20247-8CB6-5A46-B2BC-BAB6C8429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3081"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1F4E32-D5A1-EB45-8270-7AA375324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64DA6A24-DA0D-0D4C-B175-D3C1CD49E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729991"/>
            <a:ext cx="10515600" cy="111023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423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021"/>
            <a:ext cx="5157787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57CA0DE-6DB0-914C-9E2D-C10E54A24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021"/>
            <a:ext cx="5183188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18/10/2019</a:t>
            </a:fld>
            <a:endParaRPr lang="nl-BE" dirty="0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07333"/>
            <a:ext cx="5159375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4" name="Tijdelijke aanduiding voor inhoud 22">
            <a:extLst>
              <a:ext uri="{FF2B5EF4-FFF2-40B4-BE49-F238E27FC236}">
                <a16:creationId xmlns:a16="http://schemas.microsoft.com/office/drawing/2014/main" id="{EBFE15EE-7ED9-E044-BBB1-01A6E27CB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704" y="1607333"/>
            <a:ext cx="5159375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8" name="Tijdelijke aanduiding voor inhoud 22">
            <a:extLst>
              <a:ext uri="{FF2B5EF4-FFF2-40B4-BE49-F238E27FC236}">
                <a16:creationId xmlns:a16="http://schemas.microsoft.com/office/drawing/2014/main" id="{A806C9E4-97F8-4F47-B7CC-380BD67D86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30379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87252"/>
            <a:ext cx="5157787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57CA0DE-6DB0-914C-9E2D-C10E54A24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87252"/>
            <a:ext cx="5183188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18/10/2019</a:t>
            </a:fld>
            <a:endParaRPr lang="nl-BE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07333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4" name="Tijdelijke aanduiding voor inhoud 22">
            <a:extLst>
              <a:ext uri="{FF2B5EF4-FFF2-40B4-BE49-F238E27FC236}">
                <a16:creationId xmlns:a16="http://schemas.microsoft.com/office/drawing/2014/main" id="{EBFE15EE-7ED9-E044-BBB1-01A6E27CB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704" y="1607333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8" name="Tijdelijke aanduiding voor inhoud 22">
            <a:extLst>
              <a:ext uri="{FF2B5EF4-FFF2-40B4-BE49-F238E27FC236}">
                <a16:creationId xmlns:a16="http://schemas.microsoft.com/office/drawing/2014/main" id="{A806C9E4-97F8-4F47-B7CC-380BD67D86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16" name="Tijdelijke aanduiding voor inhoud 3">
            <a:extLst>
              <a:ext uri="{FF2B5EF4-FFF2-40B4-BE49-F238E27FC236}">
                <a16:creationId xmlns:a16="http://schemas.microsoft.com/office/drawing/2014/main" id="{43D95085-23AB-C54C-A67C-EBDBCF13DBD9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8" y="4389861"/>
            <a:ext cx="5157787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19" name="Tijdelijke aanduiding voor inhoud 5">
            <a:extLst>
              <a:ext uri="{FF2B5EF4-FFF2-40B4-BE49-F238E27FC236}">
                <a16:creationId xmlns:a16="http://schemas.microsoft.com/office/drawing/2014/main" id="{E799396C-FC56-404A-AE74-30BAB735F0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72200" y="4389861"/>
            <a:ext cx="5183188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20" name="Tijdelijke aanduiding voor inhoud 22">
            <a:extLst>
              <a:ext uri="{FF2B5EF4-FFF2-40B4-BE49-F238E27FC236}">
                <a16:creationId xmlns:a16="http://schemas.microsoft.com/office/drawing/2014/main" id="{171F1F6B-82BA-CC41-B5BD-17039A313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8200" y="3809942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1" name="Tijdelijke aanduiding voor inhoud 22">
            <a:extLst>
              <a:ext uri="{FF2B5EF4-FFF2-40B4-BE49-F238E27FC236}">
                <a16:creationId xmlns:a16="http://schemas.microsoft.com/office/drawing/2014/main" id="{F5AF84E2-295A-6B42-9545-BEF89B6B027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5704" y="3809942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104867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18/10/2019</a:t>
            </a:fld>
            <a:endParaRPr lang="nl-BE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16" name="Tijdelijke aanduiding voor inhoud 3">
            <a:extLst>
              <a:ext uri="{FF2B5EF4-FFF2-40B4-BE49-F238E27FC236}">
                <a16:creationId xmlns:a16="http://schemas.microsoft.com/office/drawing/2014/main" id="{A1A6AEAB-B477-A349-815E-083E82660F4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99520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inhoud 22">
            <a:extLst>
              <a:ext uri="{FF2B5EF4-FFF2-40B4-BE49-F238E27FC236}">
                <a16:creationId xmlns:a16="http://schemas.microsoft.com/office/drawing/2014/main" id="{CBAD5DF9-92B6-2546-9A95-0D309E05A7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97933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0" name="Tijdelijke aanduiding voor inhoud 3">
            <a:extLst>
              <a:ext uri="{FF2B5EF4-FFF2-40B4-BE49-F238E27FC236}">
                <a16:creationId xmlns:a16="http://schemas.microsoft.com/office/drawing/2014/main" id="{F85F8AE9-8FBC-5149-A580-618DCA14771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64012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1" name="Tijdelijke aanduiding voor inhoud 22">
            <a:extLst>
              <a:ext uri="{FF2B5EF4-FFF2-40B4-BE49-F238E27FC236}">
                <a16:creationId xmlns:a16="http://schemas.microsoft.com/office/drawing/2014/main" id="{BA04AE03-578D-D94E-BFCB-244898D0F91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62425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119734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62D035-0FF5-564C-AACB-EEF8750DE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B5501F1-E52A-EF47-80AC-C61ECF811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FEA685E3-EFB2-8343-8EB2-0F5AC069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18/10/2019</a:t>
            </a:fld>
            <a:endParaRPr lang="nl-BE"/>
          </a:p>
        </p:txBody>
      </p:sp>
      <p:sp>
        <p:nvSpPr>
          <p:cNvPr id="10" name="Tijdelijke aanduiding voor voettekst 4">
            <a:extLst>
              <a:ext uri="{FF2B5EF4-FFF2-40B4-BE49-F238E27FC236}">
                <a16:creationId xmlns:a16="http://schemas.microsoft.com/office/drawing/2014/main" id="{AEE8BF0C-D8F6-8646-9B1A-D74E9931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1DC1D55F-C8B3-0B41-B36B-E49AE350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B66CDF6-D835-C948-A46B-C1CFFAB494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D7FF7CE3-A5C3-0F4E-A516-CC5EAAC5CBBE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E487DBB7-C5BE-6544-A012-A19341B98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6" name="Tijdelijke aanduiding voor inhoud 22">
            <a:extLst>
              <a:ext uri="{FF2B5EF4-FFF2-40B4-BE49-F238E27FC236}">
                <a16:creationId xmlns:a16="http://schemas.microsoft.com/office/drawing/2014/main" id="{3544BFD1-7EDE-1949-9DE9-0D98CADF0C5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305360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E9DB3-FEC5-C445-A1B6-1D705F1A7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5912" y="3967232"/>
            <a:ext cx="9393820" cy="1009651"/>
          </a:xfrm>
        </p:spPr>
        <p:txBody>
          <a:bodyPr anchor="t"/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6163179-D689-134E-956D-5E963F4007EE}"/>
              </a:ext>
            </a:extLst>
          </p:cNvPr>
          <p:cNvSpPr/>
          <p:nvPr userDrawn="1"/>
        </p:nvSpPr>
        <p:spPr>
          <a:xfrm>
            <a:off x="1335912" y="3604194"/>
            <a:ext cx="1129496" cy="134429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6B31380B-547B-C343-A096-1003A293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18/10/2019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5DDB73F-076C-234A-A9E2-6D0D8C50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229549F-2B60-2142-A819-D190B608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A7B300-54FE-054C-9E41-12846F36A7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C6C6AE4D-7942-8C41-95E2-4B2B5FAA58CF}"/>
              </a:ext>
            </a:extLst>
          </p:cNvPr>
          <p:cNvSpPr/>
          <p:nvPr userDrawn="1"/>
        </p:nvSpPr>
        <p:spPr>
          <a:xfrm>
            <a:off x="863040" y="693516"/>
            <a:ext cx="10490760" cy="497152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165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596A588-2169-CF43-BA3C-BD38C83B3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D1E55C-CE30-CA46-8165-F1C5707F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2547"/>
            <a:ext cx="10515600" cy="44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A5C281-4545-634D-878D-779BAB244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871B67C2-F2DE-454C-892C-08E40DE4861D}" type="datetimeFigureOut">
              <a:rPr lang="nl-BE" smtClean="0"/>
              <a:pPr/>
              <a:t>18/10/2019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69FF4C-B27F-054F-88C9-DDA7564CA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FACAB8-0A90-5544-9B96-DCB9D3B61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DB9FB79A-2BF7-E14C-A0A8-A4E9315FF6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85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3" r:id="rId5"/>
    <p:sldLayoutId id="2147483662" r:id="rId6"/>
    <p:sldLayoutId id="2147483661" r:id="rId7"/>
    <p:sldLayoutId id="2147483652" r:id="rId8"/>
    <p:sldLayoutId id="2147483654" r:id="rId9"/>
    <p:sldLayoutId id="2147483663" r:id="rId10"/>
    <p:sldLayoutId id="2147483656" r:id="rId11"/>
    <p:sldLayoutId id="2147483657" r:id="rId12"/>
    <p:sldLayoutId id="2147483660" r:id="rId13"/>
    <p:sldLayoutId id="2147483655" r:id="rId14"/>
    <p:sldLayoutId id="214748365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default.asp" TargetMode="External"/><Relationship Id="rId2" Type="http://schemas.openxmlformats.org/officeDocument/2006/relationships/hyperlink" Target="https://www.w3resource.com/python-exercis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XeEoD0pB3E&amp;list=PLsyeobzWxl7poL9JTVyndKe62ieoN-MZ3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F1678-0AF8-4539-8EDB-34DA4E927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1B2469-8F3B-2F43-BFA9-A4476C920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to Python Programming</a:t>
            </a:r>
          </a:p>
        </p:txBody>
      </p:sp>
      <p:cxnSp>
        <p:nvCxnSpPr>
          <p:cNvPr id="43" name="Straight Connector 3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473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14265-014A-4088-ACBB-E0E006E2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Functions &amp; classes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107A4-2AB0-4963-B5CA-E0F64627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485924"/>
            <a:ext cx="3885250" cy="3287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7181953-5AC6-4FFE-8746-72722DE3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4007599"/>
            <a:ext cx="3885250" cy="2072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D933C-9AB4-49E2-99B7-1262A358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 function is a block of code which accepts data &amp; parameters and return data as a result.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Python is an object oriented programming language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Everything in Python is an object with its properties and methods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89914ED4-FD4C-4E83-9F04-4532ECD672D3}"/>
              </a:ext>
            </a:extLst>
          </p:cNvPr>
          <p:cNvSpPr/>
          <p:nvPr/>
        </p:nvSpPr>
        <p:spPr>
          <a:xfrm>
            <a:off x="2805437" y="4826319"/>
            <a:ext cx="1447061" cy="816746"/>
          </a:xfrm>
          <a:prstGeom prst="wedgeEllipseCallout">
            <a:avLst>
              <a:gd name="adj1" fmla="val -112857"/>
              <a:gd name="adj2" fmla="val -9510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8C1D2FF-DDA9-414B-AE34-9AE86E280114}"/>
              </a:ext>
            </a:extLst>
          </p:cNvPr>
          <p:cNvSpPr/>
          <p:nvPr/>
        </p:nvSpPr>
        <p:spPr>
          <a:xfrm>
            <a:off x="3102768" y="1198485"/>
            <a:ext cx="1718541" cy="532662"/>
          </a:xfrm>
          <a:prstGeom prst="wedgeEllipseCallout">
            <a:avLst>
              <a:gd name="adj1" fmla="val -101409"/>
              <a:gd name="adj2" fmla="val -103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4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C7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CED81-3784-42B4-AA00-AFBC6FC8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Flask Micro-Framework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8B54F-75F2-4C03-B419-FF2B42348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013" y="961812"/>
            <a:ext cx="5905372" cy="4930987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B66ED9C-6DF5-4313-A85B-0340CBF0E0A3}"/>
              </a:ext>
            </a:extLst>
          </p:cNvPr>
          <p:cNvSpPr/>
          <p:nvPr/>
        </p:nvSpPr>
        <p:spPr>
          <a:xfrm>
            <a:off x="6096000" y="514905"/>
            <a:ext cx="2355542" cy="358130"/>
          </a:xfrm>
          <a:prstGeom prst="wedgeEllipseCallout">
            <a:avLst>
              <a:gd name="adj1" fmla="val -48722"/>
              <a:gd name="adj2" fmla="val 823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Import library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FF6D443-00A9-496D-99EC-25475AE663E7}"/>
              </a:ext>
            </a:extLst>
          </p:cNvPr>
          <p:cNvSpPr/>
          <p:nvPr/>
        </p:nvSpPr>
        <p:spPr>
          <a:xfrm>
            <a:off x="9694416" y="514905"/>
            <a:ext cx="2355542" cy="609568"/>
          </a:xfrm>
          <a:prstGeom prst="wedgeEllipseCallout">
            <a:avLst>
              <a:gd name="adj1" fmla="val -48722"/>
              <a:gd name="adj2" fmla="val 823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Initialize Flask object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0A2A7149-14C3-4DB7-B2B8-53B032E3AE39}"/>
              </a:ext>
            </a:extLst>
          </p:cNvPr>
          <p:cNvSpPr/>
          <p:nvPr/>
        </p:nvSpPr>
        <p:spPr>
          <a:xfrm>
            <a:off x="8308019" y="1487107"/>
            <a:ext cx="2355542" cy="358130"/>
          </a:xfrm>
          <a:prstGeom prst="wedgeEllipseCallout">
            <a:avLst>
              <a:gd name="adj1" fmla="val -104878"/>
              <a:gd name="adj2" fmla="val 54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07CF6CA2-4483-4225-B742-B698BEBA7FC0}"/>
              </a:ext>
            </a:extLst>
          </p:cNvPr>
          <p:cNvSpPr/>
          <p:nvPr/>
        </p:nvSpPr>
        <p:spPr>
          <a:xfrm>
            <a:off x="9005960" y="3445292"/>
            <a:ext cx="3158849" cy="790150"/>
          </a:xfrm>
          <a:prstGeom prst="wedgeEllipseCallout">
            <a:avLst>
              <a:gd name="adj1" fmla="val -48345"/>
              <a:gd name="adj2" fmla="val 8530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Serving web app on localhost port 8080</a:t>
            </a:r>
          </a:p>
        </p:txBody>
      </p:sp>
    </p:spTree>
    <p:extLst>
      <p:ext uri="{BB962C8B-B14F-4D97-AF65-F5344CB8AC3E}">
        <p14:creationId xmlns:p14="http://schemas.microsoft.com/office/powerpoint/2010/main" val="344075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F94E6-A0E2-4703-980B-FD2CBA7F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start Coding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26DE430-7EB5-4DA7-9292-E68777BB1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0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6690-24CB-4036-B101-C21C2C55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links to practice python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431C-72E9-412B-980A-CC8A94AE3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  <a:p>
            <a:pPr lvl="1"/>
            <a:r>
              <a:rPr lang="en-US" dirty="0">
                <a:hlinkClick r:id="rId2"/>
              </a:rPr>
              <a:t>https://www.w3resource.com/python-exercises/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https://www.w3resource.com/python-exercises/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https://www.w3schools.com/python/default.asp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https://www.youtube.com/watch?v=QXeEoD0pB3E&amp;list=PLsyeobzWxl7poL9JTVyndKe62ieoN-MZ3</a:t>
            </a:r>
            <a:endParaRPr lang="en-US" dirty="0"/>
          </a:p>
          <a:p>
            <a:r>
              <a:rPr lang="en-US"/>
              <a:t>Datacamp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7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550096"/>
            <a:ext cx="3932237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76177" y="4904891"/>
            <a:ext cx="3932237" cy="1600200"/>
          </a:xfrm>
        </p:spPr>
        <p:txBody>
          <a:bodyPr>
            <a:normAutofit/>
          </a:bodyPr>
          <a:lstStyle/>
          <a:p>
            <a:r>
              <a:rPr lang="nl-BE" dirty="0"/>
              <a:t>www.arinti.ai </a:t>
            </a:r>
          </a:p>
          <a:p>
            <a:pPr>
              <a:lnSpc>
                <a:spcPct val="150000"/>
              </a:lnSpc>
            </a:pPr>
            <a:r>
              <a:rPr lang="nl-BE" sz="1300" dirty="0" err="1"/>
              <a:t>Stationstraat</a:t>
            </a:r>
            <a:r>
              <a:rPr lang="nl-BE" sz="1300" dirty="0"/>
              <a:t> 55</a:t>
            </a:r>
            <a:br>
              <a:rPr lang="nl-BE" sz="1300" dirty="0"/>
            </a:br>
            <a:r>
              <a:rPr lang="nl-BE" sz="1300" dirty="0"/>
              <a:t>2800 Mechelen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>
          <a:xfrm>
            <a:off x="839788" y="3328727"/>
            <a:ext cx="3932237" cy="130688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nl-BE" dirty="0"/>
              <a:t>Ali Doku</a:t>
            </a:r>
            <a:br>
              <a:rPr lang="nl-BE" dirty="0"/>
            </a:br>
            <a:r>
              <a:rPr lang="nl-BE" dirty="0"/>
              <a:t>AI Engineer &amp; Data </a:t>
            </a:r>
            <a:r>
              <a:rPr lang="nl-BE" dirty="0" err="1"/>
              <a:t>Scientist</a:t>
            </a:r>
            <a:br>
              <a:rPr lang="nl-BE" dirty="0"/>
            </a:br>
            <a:r>
              <a:rPr lang="nl-BE" dirty="0"/>
              <a:t>+32 489 84 28 73</a:t>
            </a:r>
            <a:br>
              <a:rPr lang="en-US" dirty="0"/>
            </a:br>
            <a:r>
              <a:rPr lang="en-US" dirty="0"/>
              <a:t>ali.doku@arinti.ai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392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D497-65B0-4553-BE60-F9F63B11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C409B-201F-4EDB-A0D3-84F03D53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Python</a:t>
            </a:r>
          </a:p>
          <a:p>
            <a:r>
              <a:rPr lang="en-US" dirty="0"/>
              <a:t>Why do people use Python</a:t>
            </a:r>
          </a:p>
          <a:p>
            <a:r>
              <a:rPr lang="en-US" dirty="0"/>
              <a:t>Syntax</a:t>
            </a:r>
          </a:p>
          <a:p>
            <a:r>
              <a:rPr lang="en-US" dirty="0"/>
              <a:t>Python Data Types</a:t>
            </a:r>
          </a:p>
          <a:p>
            <a:r>
              <a:rPr lang="en-US" dirty="0"/>
              <a:t>Control Statements</a:t>
            </a:r>
          </a:p>
          <a:p>
            <a:r>
              <a:rPr lang="en-US" dirty="0"/>
              <a:t>Function and Classes</a:t>
            </a:r>
          </a:p>
          <a:p>
            <a:r>
              <a:rPr lang="en-US" dirty="0"/>
              <a:t>Flask framework for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4817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C971-6475-4BAE-9F95-939BA7B8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 …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7705-D69E-4FC1-BAE0-1A39BA6D7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Python is a general purpose programming language that is often applied in scripting roles. 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is an Interpreted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Multi-purpose (Web, GUI, scripting, etc.)</a:t>
            </a:r>
          </a:p>
          <a:p>
            <a:pPr>
              <a:lnSpc>
                <a:spcPct val="150000"/>
              </a:lnSpc>
            </a:pPr>
            <a:r>
              <a:rPr lang="en-US" dirty="0"/>
              <a:t>Strongly typed and dynamically typed</a:t>
            </a:r>
          </a:p>
          <a:p>
            <a:pPr>
              <a:lnSpc>
                <a:spcPct val="150000"/>
              </a:lnSpc>
            </a:pPr>
            <a:r>
              <a:rPr lang="en-US" dirty="0"/>
              <a:t>Focus on readability and productivity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3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20CA-62A5-4D73-9AAE-A06CB2EB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people use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1105-67E8-4724-BDAD-B66D8A91E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Python can be used on a server to create web applications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Alongside with software to create workflows</a:t>
            </a:r>
          </a:p>
          <a:p>
            <a:pPr>
              <a:lnSpc>
                <a:spcPct val="150000"/>
              </a:lnSpc>
            </a:pPr>
            <a:r>
              <a:rPr lang="en-US" dirty="0"/>
              <a:t>Read/write files and database connection</a:t>
            </a:r>
          </a:p>
          <a:p>
            <a:pPr>
              <a:lnSpc>
                <a:spcPct val="150000"/>
              </a:lnSpc>
            </a:pPr>
            <a:r>
              <a:rPr lang="en-US" dirty="0"/>
              <a:t>Handle big data and perform complex mathematics</a:t>
            </a:r>
          </a:p>
          <a:p>
            <a:pPr>
              <a:lnSpc>
                <a:spcPct val="150000"/>
              </a:lnSpc>
            </a:pPr>
            <a:r>
              <a:rPr lang="en-US" dirty="0"/>
              <a:t>Widely used in AI &amp; Data Science projects</a:t>
            </a:r>
          </a:p>
          <a:p>
            <a:pPr>
              <a:lnSpc>
                <a:spcPct val="150000"/>
              </a:lnSpc>
            </a:pPr>
            <a:r>
              <a:rPr lang="en-US" dirty="0"/>
              <a:t>Rapid prototyping, or for production-ready software development</a:t>
            </a:r>
          </a:p>
          <a:p>
            <a:pPr>
              <a:lnSpc>
                <a:spcPct val="150000"/>
              </a:lnSpc>
            </a:pPr>
            <a:r>
              <a:rPr lang="en-US" dirty="0"/>
              <a:t>Simple syntax similar to English language</a:t>
            </a:r>
          </a:p>
        </p:txBody>
      </p:sp>
    </p:spTree>
    <p:extLst>
      <p:ext uri="{BB962C8B-B14F-4D97-AF65-F5344CB8AC3E}">
        <p14:creationId xmlns:p14="http://schemas.microsoft.com/office/powerpoint/2010/main" val="210829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E28C-793A-4BC3-B50D-4E4BE101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C1C4-BC47-43C7-8435-E47926C8E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3" y="1804109"/>
            <a:ext cx="10031233" cy="44444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Created in 1989 by Guido Van Rossum (Netherlands)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1.0 released in 1994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2.0 released in 2000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3.9 released in 2008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2.7 is the recommended version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3.0 adoption will take a few years</a:t>
            </a:r>
          </a:p>
        </p:txBody>
      </p:sp>
    </p:spTree>
    <p:extLst>
      <p:ext uri="{BB962C8B-B14F-4D97-AF65-F5344CB8AC3E}">
        <p14:creationId xmlns:p14="http://schemas.microsoft.com/office/powerpoint/2010/main" val="151826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125A9B-83E6-46A5-93D9-F633F1CB2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442" y="2133599"/>
            <a:ext cx="8629358" cy="1981200"/>
          </a:xfrm>
        </p:spPr>
        <p:txBody>
          <a:bodyPr anchor="ctr">
            <a:normAutofit/>
          </a:bodyPr>
          <a:lstStyle/>
          <a:p>
            <a:r>
              <a:rPr lang="en-US" sz="6600" dirty="0"/>
              <a:t>Syntax</a:t>
            </a:r>
            <a:endParaRPr lang="en-US" sz="4400" dirty="0"/>
          </a:p>
        </p:txBody>
      </p:sp>
      <p:pic>
        <p:nvPicPr>
          <p:cNvPr id="8" name="Graphic 7" descr="Highlight">
            <a:extLst>
              <a:ext uri="{FF2B5EF4-FFF2-40B4-BE49-F238E27FC236}">
                <a16:creationId xmlns:a16="http://schemas.microsoft.com/office/drawing/2014/main" id="{F192D0B0-BE78-4395-B140-D4C2D0E89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38399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4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84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4E03F-37AA-4530-AE47-2314E1EF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Python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694AAC-B208-4987-82BE-BD67A4FE3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3088" y="2334827"/>
            <a:ext cx="6996113" cy="4287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F68B48-B125-4853-8262-06FEFF2F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88" y="423585"/>
            <a:ext cx="6996113" cy="1720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2D9528B6-BB8C-498D-92D7-927C509DFE7F}"/>
              </a:ext>
            </a:extLst>
          </p:cNvPr>
          <p:cNvSpPr/>
          <p:nvPr/>
        </p:nvSpPr>
        <p:spPr>
          <a:xfrm>
            <a:off x="2291582" y="5007006"/>
            <a:ext cx="1843728" cy="612648"/>
          </a:xfrm>
          <a:prstGeom prst="wedgeRoundRectCallout">
            <a:avLst>
              <a:gd name="adj1" fmla="val 63431"/>
              <a:gd name="adj2" fmla="val 6250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Condition statements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22FF9F1-A194-4241-A296-F92C5605CA2F}"/>
              </a:ext>
            </a:extLst>
          </p:cNvPr>
          <p:cNvSpPr/>
          <p:nvPr/>
        </p:nvSpPr>
        <p:spPr>
          <a:xfrm>
            <a:off x="2499400" y="3523160"/>
            <a:ext cx="1386800" cy="612648"/>
          </a:xfrm>
          <a:prstGeom prst="wedgeRoundRectCallout">
            <a:avLst>
              <a:gd name="adj1" fmla="val 112959"/>
              <a:gd name="adj2" fmla="val -418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Identation</a:t>
            </a:r>
            <a:endParaRPr lang="en-US" dirty="0"/>
          </a:p>
        </p:txBody>
      </p:sp>
      <p:sp>
        <p:nvSpPr>
          <p:cNvPr id="27" name="Thought Bubble: Cloud 26">
            <a:extLst>
              <a:ext uri="{FF2B5EF4-FFF2-40B4-BE49-F238E27FC236}">
                <a16:creationId xmlns:a16="http://schemas.microsoft.com/office/drawing/2014/main" id="{BBFAB5EF-7C49-4AA3-95E2-4987791399A0}"/>
              </a:ext>
            </a:extLst>
          </p:cNvPr>
          <p:cNvSpPr/>
          <p:nvPr/>
        </p:nvSpPr>
        <p:spPr>
          <a:xfrm>
            <a:off x="7881144" y="4882719"/>
            <a:ext cx="2441360" cy="612648"/>
          </a:xfrm>
          <a:prstGeom prst="cloudCallout">
            <a:avLst>
              <a:gd name="adj1" fmla="val -60469"/>
              <a:gd name="adj2" fmla="val 9727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Math operations</a:t>
            </a:r>
          </a:p>
        </p:txBody>
      </p:sp>
    </p:spTree>
    <p:extLst>
      <p:ext uri="{BB962C8B-B14F-4D97-AF65-F5344CB8AC3E}">
        <p14:creationId xmlns:p14="http://schemas.microsoft.com/office/powerpoint/2010/main" val="260301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0618178-4B5C-46A4-9E68-052C31FA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8661E0-AF0B-4B8B-A5C8-843EC25D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Data types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383067-1603-4753-BB95-38460950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5" y="1241355"/>
            <a:ext cx="4160452" cy="1127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1C90E-527C-41F1-80A3-39C9BEC5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789" y="1092207"/>
            <a:ext cx="2775313" cy="1384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274C8-50B7-4C24-9190-A3DA2CE99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805" y="1275643"/>
            <a:ext cx="4308687" cy="10556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6FD40B-09C1-46D7-9E32-CC9BD7629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FB4963-90E4-4C6B-B195-D9A8960BA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7635" y="4263832"/>
            <a:ext cx="4160452" cy="15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14265-014A-4088-ACBB-E0E006E2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Functions &amp; classes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107A4-2AB0-4963-B5CA-E0F64627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485924"/>
            <a:ext cx="3885250" cy="3287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7181953-5AC6-4FFE-8746-72722DE3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4007599"/>
            <a:ext cx="3885250" cy="2072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D933C-9AB4-49E2-99B7-1262A358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 function is a block of code which accepts data &amp; parameters and return data as a result.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Python is an object oriented programming language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Everything in Python is an object with its properties and methods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855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Colorsheme - arinti">
      <a:dk1>
        <a:srgbClr val="000000"/>
      </a:dk1>
      <a:lt1>
        <a:srgbClr val="FFFFFF"/>
      </a:lt1>
      <a:dk2>
        <a:srgbClr val="282828"/>
      </a:dk2>
      <a:lt2>
        <a:srgbClr val="E7E6E6"/>
      </a:lt2>
      <a:accent1>
        <a:srgbClr val="2EAEFF"/>
      </a:accent1>
      <a:accent2>
        <a:srgbClr val="EA414F"/>
      </a:accent2>
      <a:accent3>
        <a:srgbClr val="FFC520"/>
      </a:accent3>
      <a:accent4>
        <a:srgbClr val="9FD13F"/>
      </a:accent4>
      <a:accent5>
        <a:srgbClr val="282828"/>
      </a:accent5>
      <a:accent6>
        <a:srgbClr val="F5F5F5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82828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4BB19B0AED0648B36A136813105305" ma:contentTypeVersion="6" ma:contentTypeDescription="Create a new document." ma:contentTypeScope="" ma:versionID="22005b61e749aeab83bdff171f66e745">
  <xsd:schema xmlns:xsd="http://www.w3.org/2001/XMLSchema" xmlns:xs="http://www.w3.org/2001/XMLSchema" xmlns:p="http://schemas.microsoft.com/office/2006/metadata/properties" xmlns:ns2="61caf963-218e-4243-bf62-50e6af82536f" xmlns:ns3="9f7dd9e1-48f2-48ed-a30a-75449b1b1977" targetNamespace="http://schemas.microsoft.com/office/2006/metadata/properties" ma:root="true" ma:fieldsID="4541511a574f06bf6f547423ab3113b6" ns2:_="" ns3:_="">
    <xsd:import namespace="61caf963-218e-4243-bf62-50e6af82536f"/>
    <xsd:import namespace="9f7dd9e1-48f2-48ed-a30a-75449b1b1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2:MediaServiceAutoTags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caf963-218e-4243-bf62-50e6af8253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dd9e1-48f2-48ed-a30a-75449b1b1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E9D190-4F02-4DC7-8D56-24B50D1D72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caf963-218e-4243-bf62-50e6af82536f"/>
    <ds:schemaRef ds:uri="9f7dd9e1-48f2-48ed-a30a-75449b1b19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A3BF9-CC60-4251-82E1-7F260549739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1caf963-218e-4243-bf62-50e6af82536f"/>
    <ds:schemaRef ds:uri="http://purl.org/dc/elements/1.1/"/>
    <ds:schemaRef ds:uri="http://schemas.microsoft.com/office/2006/metadata/properties"/>
    <ds:schemaRef ds:uri="9f7dd9e1-48f2-48ed-a30a-75449b1b197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3071E60-1548-40DB-A0B3-E5968690F1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348</Words>
  <Application>Microsoft Office PowerPoint</Application>
  <PresentationFormat>Widescreen</PresentationFormat>
  <Paragraphs>65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Consolas</vt:lpstr>
      <vt:lpstr>Courier New</vt:lpstr>
      <vt:lpstr>Franklin Gothic Book</vt:lpstr>
      <vt:lpstr>Franklin Gothic Medium</vt:lpstr>
      <vt:lpstr>Georgia</vt:lpstr>
      <vt:lpstr>IBM Plex Mono</vt:lpstr>
      <vt:lpstr>IBM Plex Sans Medium</vt:lpstr>
      <vt:lpstr>Kantoorthema</vt:lpstr>
      <vt:lpstr>Introduction to Python Programming</vt:lpstr>
      <vt:lpstr>Agenda </vt:lpstr>
      <vt:lpstr>What is Python … ?</vt:lpstr>
      <vt:lpstr>Why do people use Python</vt:lpstr>
      <vt:lpstr>Releases </vt:lpstr>
      <vt:lpstr>Syntax</vt:lpstr>
      <vt:lpstr>Python example</vt:lpstr>
      <vt:lpstr>Data types</vt:lpstr>
      <vt:lpstr>Functions &amp; classes</vt:lpstr>
      <vt:lpstr>Functions &amp; classes</vt:lpstr>
      <vt:lpstr>Flask Micro-Framework</vt:lpstr>
      <vt:lpstr>Let’s start Coding</vt:lpstr>
      <vt:lpstr>Helpful links to practice python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Programming</dc:title>
  <dc:creator>Doku Ali</dc:creator>
  <cp:lastModifiedBy>Doku Ali</cp:lastModifiedBy>
  <cp:revision>4</cp:revision>
  <dcterms:created xsi:type="dcterms:W3CDTF">2019-10-04T08:55:11Z</dcterms:created>
  <dcterms:modified xsi:type="dcterms:W3CDTF">2019-10-18T13:00:48Z</dcterms:modified>
</cp:coreProperties>
</file>